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Dela Gothic One"/>
      <p:regular r:id="rId15"/>
    </p:embeddedFont>
    <p:embeddedFont>
      <p:font typeface="Dela Gothic One"/>
      <p:regular r:id="rId16"/>
    </p:embeddedFont>
    <p:embeddedFont>
      <p:font typeface="DM Sans"/>
      <p:regular r:id="rId17"/>
    </p:embeddedFont>
    <p:embeddedFont>
      <p:font typeface="DM Sans"/>
      <p:regular r:id="rId18"/>
    </p:embeddedFont>
    <p:embeddedFont>
      <p:font typeface="DM Sans"/>
      <p:regular r:id="rId19"/>
    </p:embeddedFont>
    <p:embeddedFont>
      <p:font typeface="DM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153597"/>
            <a:ext cx="7627382" cy="3934301"/>
          </a:xfrm>
          <a:prstGeom prst="rect">
            <a:avLst/>
          </a:prstGeom>
          <a:noFill/>
          <a:ln/>
        </p:spPr>
        <p:txBody>
          <a:bodyPr wrap="square" lIns="0" tIns="0" rIns="0" bIns="0" rtlCol="0" anchor="t"/>
          <a:lstStyle/>
          <a:p>
            <a:pPr indent="0" marL="0">
              <a:lnSpc>
                <a:spcPts val="7700"/>
              </a:lnSpc>
              <a:buNone/>
            </a:pPr>
            <a:r>
              <a:rPr lang="en-US" sz="6150" dirty="0">
                <a:solidFill>
                  <a:srgbClr val="FAEBEB"/>
                </a:solidFill>
                <a:latin typeface="Dela Gothic One" pitchFamily="34" charset="0"/>
                <a:ea typeface="Dela Gothic One" pitchFamily="34" charset="-122"/>
                <a:cs typeface="Dela Gothic One" pitchFamily="34" charset="-120"/>
              </a:rPr>
              <a:t>Air Pollution Analysis on Air Quality Index (AQI)</a:t>
            </a:r>
            <a:endParaRPr lang="en-US" sz="6150" dirty="0"/>
          </a:p>
        </p:txBody>
      </p:sp>
      <p:sp>
        <p:nvSpPr>
          <p:cNvPr id="4" name="Text 1"/>
          <p:cNvSpPr/>
          <p:nvPr/>
        </p:nvSpPr>
        <p:spPr>
          <a:xfrm>
            <a:off x="6244709" y="5412819"/>
            <a:ext cx="762738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Air Quality Index (AQI) is a system used to show how clean or polluted the air is in a certain place. It helps people understand if the air is safe to breathe and what health problems it might cause.</a:t>
            </a:r>
            <a:endParaRPr lang="en-US" sz="1700" dirty="0"/>
          </a:p>
        </p:txBody>
      </p:sp>
      <p:sp>
        <p:nvSpPr>
          <p:cNvPr id="5" name="Shape 2"/>
          <p:cNvSpPr/>
          <p:nvPr/>
        </p:nvSpPr>
        <p:spPr>
          <a:xfrm>
            <a:off x="6244709" y="6712863"/>
            <a:ext cx="346591" cy="346591"/>
          </a:xfrm>
          <a:prstGeom prst="roundRect">
            <a:avLst>
              <a:gd name="adj" fmla="val 26380043"/>
            </a:avLst>
          </a:prstGeom>
          <a:solidFill>
            <a:srgbClr val="F879A9"/>
          </a:solidFill>
          <a:ln w="7620">
            <a:solidFill>
              <a:srgbClr val="FFFFFF"/>
            </a:solidFill>
            <a:prstDash val="solid"/>
          </a:ln>
        </p:spPr>
      </p:sp>
      <p:sp>
        <p:nvSpPr>
          <p:cNvPr id="6" name="Text 3"/>
          <p:cNvSpPr/>
          <p:nvPr/>
        </p:nvSpPr>
        <p:spPr>
          <a:xfrm>
            <a:off x="6360676" y="6837402"/>
            <a:ext cx="114538"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DM Sans Medium" pitchFamily="34" charset="0"/>
                <a:ea typeface="DM Sans Medium" pitchFamily="34" charset="-122"/>
                <a:cs typeface="DM Sans Medium" pitchFamily="34" charset="-120"/>
              </a:rPr>
              <a:t>ss</a:t>
            </a:r>
            <a:endParaRPr lang="en-US" sz="750" dirty="0"/>
          </a:p>
        </p:txBody>
      </p:sp>
      <p:sp>
        <p:nvSpPr>
          <p:cNvPr id="7" name="Text 4"/>
          <p:cNvSpPr/>
          <p:nvPr/>
        </p:nvSpPr>
        <p:spPr>
          <a:xfrm>
            <a:off x="6699528" y="6696670"/>
            <a:ext cx="2283857" cy="379214"/>
          </a:xfrm>
          <a:prstGeom prst="rect">
            <a:avLst/>
          </a:prstGeom>
          <a:noFill/>
          <a:ln/>
        </p:spPr>
        <p:txBody>
          <a:bodyPr wrap="none" lIns="0" tIns="0" rIns="0" bIns="0" rtlCol="0" anchor="t"/>
          <a:lstStyle/>
          <a:p>
            <a:pPr algn="l" indent="0" marL="0">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subash  sahani</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829753"/>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Objective of the Project</a:t>
            </a:r>
            <a:endParaRPr lang="en-US" sz="4450" dirty="0"/>
          </a:p>
        </p:txBody>
      </p:sp>
      <p:sp>
        <p:nvSpPr>
          <p:cNvPr id="4" name="Shape 1"/>
          <p:cNvSpPr/>
          <p:nvPr/>
        </p:nvSpPr>
        <p:spPr>
          <a:xfrm>
            <a:off x="6244709" y="3823811"/>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6387822" y="3896439"/>
            <a:ext cx="20109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6948726" y="3823811"/>
            <a:ext cx="3001447" cy="712470"/>
          </a:xfrm>
          <a:prstGeom prst="rect">
            <a:avLst/>
          </a:prstGeom>
          <a:noFill/>
          <a:ln/>
        </p:spPr>
        <p:txBody>
          <a:bodyPr wrap="squar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Understanding Air Pollution</a:t>
            </a:r>
            <a:endParaRPr lang="en-US" sz="2200" dirty="0"/>
          </a:p>
        </p:txBody>
      </p:sp>
      <p:sp>
        <p:nvSpPr>
          <p:cNvPr id="7" name="Text 4"/>
          <p:cNvSpPr/>
          <p:nvPr/>
        </p:nvSpPr>
        <p:spPr>
          <a:xfrm>
            <a:off x="6948726" y="4666178"/>
            <a:ext cx="3001447" cy="173355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main goal is to study real-time air pollution data and understand how it affects people's health and the environment.</a:t>
            </a:r>
            <a:endParaRPr lang="en-US" sz="1700" dirty="0"/>
          </a:p>
        </p:txBody>
      </p:sp>
      <p:sp>
        <p:nvSpPr>
          <p:cNvPr id="8" name="Shape 5"/>
          <p:cNvSpPr/>
          <p:nvPr/>
        </p:nvSpPr>
        <p:spPr>
          <a:xfrm>
            <a:off x="10166747" y="3823811"/>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10267593" y="3896439"/>
            <a:ext cx="285631"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10870763" y="3823811"/>
            <a:ext cx="2964418"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Analyzing Trends</a:t>
            </a:r>
            <a:endParaRPr lang="en-US" sz="2200" dirty="0"/>
          </a:p>
        </p:txBody>
      </p:sp>
      <p:sp>
        <p:nvSpPr>
          <p:cNvPr id="11" name="Text 8"/>
          <p:cNvSpPr/>
          <p:nvPr/>
        </p:nvSpPr>
        <p:spPr>
          <a:xfrm>
            <a:off x="10870763" y="4309943"/>
            <a:ext cx="3001447" cy="208026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project might also look at how air pollution changes over time, find out where pollution is coming from, and explore ways to improve air quality and reduce pollution.</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6261" y="445532"/>
            <a:ext cx="7728585" cy="532328"/>
          </a:xfrm>
          <a:prstGeom prst="rect">
            <a:avLst/>
          </a:prstGeom>
          <a:noFill/>
          <a:ln/>
        </p:spPr>
        <p:txBody>
          <a:bodyPr wrap="none" lIns="0" tIns="0" rIns="0" bIns="0" rtlCol="0" anchor="t"/>
          <a:lstStyle/>
          <a:p>
            <a:pPr indent="0" marL="0">
              <a:lnSpc>
                <a:spcPts val="4150"/>
              </a:lnSpc>
              <a:buNone/>
            </a:pPr>
            <a:r>
              <a:rPr lang="en-US" sz="3350" dirty="0">
                <a:solidFill>
                  <a:srgbClr val="FAEBEB"/>
                </a:solidFill>
                <a:latin typeface="Dela Gothic One" pitchFamily="34" charset="0"/>
                <a:ea typeface="Dela Gothic One" pitchFamily="34" charset="-122"/>
                <a:cs typeface="Dela Gothic One" pitchFamily="34" charset="-120"/>
              </a:rPr>
              <a:t>Key Components of the Project</a:t>
            </a:r>
            <a:endParaRPr lang="en-US" sz="3350" dirty="0"/>
          </a:p>
        </p:txBody>
      </p:sp>
      <p:sp>
        <p:nvSpPr>
          <p:cNvPr id="3" name="Shape 1"/>
          <p:cNvSpPr/>
          <p:nvPr/>
        </p:nvSpPr>
        <p:spPr>
          <a:xfrm>
            <a:off x="797481" y="1301472"/>
            <a:ext cx="22860" cy="6482596"/>
          </a:xfrm>
          <a:prstGeom prst="roundRect">
            <a:avLst>
              <a:gd name="adj" fmla="val 297312"/>
            </a:avLst>
          </a:prstGeom>
          <a:solidFill>
            <a:srgbClr val="8D2424"/>
          </a:solidFill>
          <a:ln/>
        </p:spPr>
      </p:sp>
      <p:sp>
        <p:nvSpPr>
          <p:cNvPr id="4" name="Shape 2"/>
          <p:cNvSpPr/>
          <p:nvPr/>
        </p:nvSpPr>
        <p:spPr>
          <a:xfrm>
            <a:off x="968097" y="1654135"/>
            <a:ext cx="566261" cy="22860"/>
          </a:xfrm>
          <a:prstGeom prst="roundRect">
            <a:avLst>
              <a:gd name="adj" fmla="val 297312"/>
            </a:avLst>
          </a:prstGeom>
          <a:solidFill>
            <a:srgbClr val="8D2424"/>
          </a:solidFill>
          <a:ln/>
        </p:spPr>
      </p:sp>
      <p:sp>
        <p:nvSpPr>
          <p:cNvPr id="5" name="Shape 3"/>
          <p:cNvSpPr/>
          <p:nvPr/>
        </p:nvSpPr>
        <p:spPr>
          <a:xfrm>
            <a:off x="626864" y="1483519"/>
            <a:ext cx="364093" cy="364093"/>
          </a:xfrm>
          <a:prstGeom prst="roundRect">
            <a:avLst>
              <a:gd name="adj" fmla="val 18667"/>
            </a:avLst>
          </a:prstGeom>
          <a:solidFill>
            <a:srgbClr val="740B0B"/>
          </a:solidFill>
          <a:ln w="7620">
            <a:solidFill>
              <a:srgbClr val="8D2424"/>
            </a:solidFill>
            <a:prstDash val="solid"/>
          </a:ln>
        </p:spPr>
      </p:sp>
      <p:sp>
        <p:nvSpPr>
          <p:cNvPr id="6" name="Text 4"/>
          <p:cNvSpPr/>
          <p:nvPr/>
        </p:nvSpPr>
        <p:spPr>
          <a:xfrm>
            <a:off x="733782" y="1537811"/>
            <a:ext cx="150257" cy="255508"/>
          </a:xfrm>
          <a:prstGeom prst="rect">
            <a:avLst/>
          </a:prstGeom>
          <a:noFill/>
          <a:ln/>
        </p:spPr>
        <p:txBody>
          <a:bodyPr wrap="none" lIns="0" tIns="0" rIns="0" bIns="0" rtlCol="0" anchor="t"/>
          <a:lstStyle/>
          <a:p>
            <a:pPr algn="ctr" indent="0" marL="0">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1</a:t>
            </a:r>
            <a:endParaRPr lang="en-US" sz="2000" dirty="0"/>
          </a:p>
        </p:txBody>
      </p:sp>
      <p:sp>
        <p:nvSpPr>
          <p:cNvPr id="7" name="Text 5"/>
          <p:cNvSpPr/>
          <p:nvPr/>
        </p:nvSpPr>
        <p:spPr>
          <a:xfrm>
            <a:off x="1698903" y="1463278"/>
            <a:ext cx="2129195" cy="266105"/>
          </a:xfrm>
          <a:prstGeom prst="rect">
            <a:avLst/>
          </a:prstGeom>
          <a:noFill/>
          <a:ln/>
        </p:spPr>
        <p:txBody>
          <a:bodyPr wrap="none" lIns="0" tIns="0" rIns="0" bIns="0" rtlCol="0" anchor="t"/>
          <a:lstStyle/>
          <a:p>
            <a:pPr algn="l" indent="0" marL="0">
              <a:lnSpc>
                <a:spcPts val="2050"/>
              </a:lnSpc>
              <a:buNone/>
            </a:pPr>
            <a:r>
              <a:rPr lang="en-US" sz="1650" dirty="0">
                <a:solidFill>
                  <a:srgbClr val="FFE5E5"/>
                </a:solidFill>
                <a:latin typeface="Dela Gothic One" pitchFamily="34" charset="0"/>
                <a:ea typeface="Dela Gothic One" pitchFamily="34" charset="-122"/>
                <a:cs typeface="Dela Gothic One" pitchFamily="34" charset="-120"/>
              </a:rPr>
              <a:t>Data Collection</a:t>
            </a:r>
            <a:endParaRPr lang="en-US" sz="1650" dirty="0"/>
          </a:p>
        </p:txBody>
      </p:sp>
      <p:sp>
        <p:nvSpPr>
          <p:cNvPr id="8" name="Text 6"/>
          <p:cNvSpPr/>
          <p:nvPr/>
        </p:nvSpPr>
        <p:spPr>
          <a:xfrm>
            <a:off x="1698903" y="1826419"/>
            <a:ext cx="12365236" cy="258842"/>
          </a:xfrm>
          <a:prstGeom prst="rect">
            <a:avLst/>
          </a:prstGeom>
          <a:noFill/>
          <a:ln/>
        </p:spPr>
        <p:txBody>
          <a:bodyPr wrap="none" lIns="0" tIns="0" rIns="0" bIns="0" rtlCol="0" anchor="t"/>
          <a:lstStyle/>
          <a:p>
            <a:pPr algn="l" indent="0" marL="0">
              <a:lnSpc>
                <a:spcPts val="2000"/>
              </a:lnSpc>
              <a:buNone/>
            </a:pPr>
            <a:r>
              <a:rPr lang="en-US" sz="1250" dirty="0">
                <a:solidFill>
                  <a:srgbClr val="FFE5E5"/>
                </a:solidFill>
                <a:latin typeface="DM Sans" pitchFamily="34" charset="0"/>
                <a:ea typeface="DM Sans" pitchFamily="34" charset="-122"/>
                <a:cs typeface="DM Sans" pitchFamily="34" charset="-120"/>
              </a:rPr>
              <a:t>Gather air pollution information from sources like government stations, sensors, or satellites.</a:t>
            </a:r>
            <a:endParaRPr lang="en-US" sz="1250" dirty="0"/>
          </a:p>
        </p:txBody>
      </p:sp>
      <p:sp>
        <p:nvSpPr>
          <p:cNvPr id="9" name="Shape 7"/>
          <p:cNvSpPr/>
          <p:nvPr/>
        </p:nvSpPr>
        <p:spPr>
          <a:xfrm>
            <a:off x="968097" y="2761536"/>
            <a:ext cx="566261" cy="22860"/>
          </a:xfrm>
          <a:prstGeom prst="roundRect">
            <a:avLst>
              <a:gd name="adj" fmla="val 297312"/>
            </a:avLst>
          </a:prstGeom>
          <a:solidFill>
            <a:srgbClr val="8D2424"/>
          </a:solidFill>
          <a:ln/>
        </p:spPr>
      </p:sp>
      <p:sp>
        <p:nvSpPr>
          <p:cNvPr id="10" name="Shape 8"/>
          <p:cNvSpPr/>
          <p:nvPr/>
        </p:nvSpPr>
        <p:spPr>
          <a:xfrm>
            <a:off x="626864" y="2590919"/>
            <a:ext cx="364093" cy="364093"/>
          </a:xfrm>
          <a:prstGeom prst="roundRect">
            <a:avLst>
              <a:gd name="adj" fmla="val 18667"/>
            </a:avLst>
          </a:prstGeom>
          <a:solidFill>
            <a:srgbClr val="740B0B"/>
          </a:solidFill>
          <a:ln w="7620">
            <a:solidFill>
              <a:srgbClr val="8D2424"/>
            </a:solidFill>
            <a:prstDash val="solid"/>
          </a:ln>
        </p:spPr>
      </p:sp>
      <p:sp>
        <p:nvSpPr>
          <p:cNvPr id="11" name="Text 9"/>
          <p:cNvSpPr/>
          <p:nvPr/>
        </p:nvSpPr>
        <p:spPr>
          <a:xfrm>
            <a:off x="702231" y="2645212"/>
            <a:ext cx="213360" cy="255508"/>
          </a:xfrm>
          <a:prstGeom prst="rect">
            <a:avLst/>
          </a:prstGeom>
          <a:noFill/>
          <a:ln/>
        </p:spPr>
        <p:txBody>
          <a:bodyPr wrap="none" lIns="0" tIns="0" rIns="0" bIns="0" rtlCol="0" anchor="t"/>
          <a:lstStyle/>
          <a:p>
            <a:pPr algn="ctr" indent="0" marL="0">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2</a:t>
            </a:r>
            <a:endParaRPr lang="en-US" sz="2000" dirty="0"/>
          </a:p>
        </p:txBody>
      </p:sp>
      <p:sp>
        <p:nvSpPr>
          <p:cNvPr id="12" name="Text 10"/>
          <p:cNvSpPr/>
          <p:nvPr/>
        </p:nvSpPr>
        <p:spPr>
          <a:xfrm>
            <a:off x="1698903" y="2570678"/>
            <a:ext cx="2129195" cy="266105"/>
          </a:xfrm>
          <a:prstGeom prst="rect">
            <a:avLst/>
          </a:prstGeom>
          <a:noFill/>
          <a:ln/>
        </p:spPr>
        <p:txBody>
          <a:bodyPr wrap="none" lIns="0" tIns="0" rIns="0" bIns="0" rtlCol="0" anchor="t"/>
          <a:lstStyle/>
          <a:p>
            <a:pPr algn="l" indent="0" marL="0">
              <a:lnSpc>
                <a:spcPts val="2050"/>
              </a:lnSpc>
              <a:buNone/>
            </a:pPr>
            <a:r>
              <a:rPr lang="en-US" sz="1650" dirty="0">
                <a:solidFill>
                  <a:srgbClr val="FFE5E5"/>
                </a:solidFill>
                <a:latin typeface="Dela Gothic One" pitchFamily="34" charset="0"/>
                <a:ea typeface="Dela Gothic One" pitchFamily="34" charset="-122"/>
                <a:cs typeface="Dela Gothic One" pitchFamily="34" charset="-120"/>
              </a:rPr>
              <a:t>AQI Calculation</a:t>
            </a:r>
            <a:endParaRPr lang="en-US" sz="1650" dirty="0"/>
          </a:p>
        </p:txBody>
      </p:sp>
      <p:sp>
        <p:nvSpPr>
          <p:cNvPr id="13" name="Text 11"/>
          <p:cNvSpPr/>
          <p:nvPr/>
        </p:nvSpPr>
        <p:spPr>
          <a:xfrm>
            <a:off x="1698903" y="2933819"/>
            <a:ext cx="12365236" cy="258842"/>
          </a:xfrm>
          <a:prstGeom prst="rect">
            <a:avLst/>
          </a:prstGeom>
          <a:noFill/>
          <a:ln/>
        </p:spPr>
        <p:txBody>
          <a:bodyPr wrap="none" lIns="0" tIns="0" rIns="0" bIns="0" rtlCol="0" anchor="t"/>
          <a:lstStyle/>
          <a:p>
            <a:pPr algn="l" indent="0" marL="0">
              <a:lnSpc>
                <a:spcPts val="2000"/>
              </a:lnSpc>
              <a:buNone/>
            </a:pPr>
            <a:r>
              <a:rPr lang="en-US" sz="1250" dirty="0">
                <a:solidFill>
                  <a:srgbClr val="FFE5E5"/>
                </a:solidFill>
                <a:latin typeface="DM Sans" pitchFamily="34" charset="0"/>
                <a:ea typeface="DM Sans" pitchFamily="34" charset="-122"/>
                <a:cs typeface="DM Sans" pitchFamily="34" charset="-120"/>
              </a:rPr>
              <a:t>Calculate the Air Quality Index (AQI) using a formula that looks at the levels of different pollutants.</a:t>
            </a:r>
            <a:endParaRPr lang="en-US" sz="1250" dirty="0"/>
          </a:p>
        </p:txBody>
      </p:sp>
      <p:sp>
        <p:nvSpPr>
          <p:cNvPr id="14" name="Shape 12"/>
          <p:cNvSpPr/>
          <p:nvPr/>
        </p:nvSpPr>
        <p:spPr>
          <a:xfrm>
            <a:off x="968097" y="3868936"/>
            <a:ext cx="566261" cy="22860"/>
          </a:xfrm>
          <a:prstGeom prst="roundRect">
            <a:avLst>
              <a:gd name="adj" fmla="val 297312"/>
            </a:avLst>
          </a:prstGeom>
          <a:solidFill>
            <a:srgbClr val="8D2424"/>
          </a:solidFill>
          <a:ln/>
        </p:spPr>
      </p:sp>
      <p:sp>
        <p:nvSpPr>
          <p:cNvPr id="15" name="Shape 13"/>
          <p:cNvSpPr/>
          <p:nvPr/>
        </p:nvSpPr>
        <p:spPr>
          <a:xfrm>
            <a:off x="626864" y="3698319"/>
            <a:ext cx="364093" cy="364093"/>
          </a:xfrm>
          <a:prstGeom prst="roundRect">
            <a:avLst>
              <a:gd name="adj" fmla="val 18667"/>
            </a:avLst>
          </a:prstGeom>
          <a:solidFill>
            <a:srgbClr val="740B0B"/>
          </a:solidFill>
          <a:ln w="7620">
            <a:solidFill>
              <a:srgbClr val="8D2424"/>
            </a:solidFill>
            <a:prstDash val="solid"/>
          </a:ln>
        </p:spPr>
      </p:sp>
      <p:sp>
        <p:nvSpPr>
          <p:cNvPr id="16" name="Text 14"/>
          <p:cNvSpPr/>
          <p:nvPr/>
        </p:nvSpPr>
        <p:spPr>
          <a:xfrm>
            <a:off x="696397" y="3752612"/>
            <a:ext cx="225028" cy="255508"/>
          </a:xfrm>
          <a:prstGeom prst="rect">
            <a:avLst/>
          </a:prstGeom>
          <a:noFill/>
          <a:ln/>
        </p:spPr>
        <p:txBody>
          <a:bodyPr wrap="none" lIns="0" tIns="0" rIns="0" bIns="0" rtlCol="0" anchor="t"/>
          <a:lstStyle/>
          <a:p>
            <a:pPr algn="ctr" indent="0" marL="0">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3</a:t>
            </a:r>
            <a:endParaRPr lang="en-US" sz="2000" dirty="0"/>
          </a:p>
        </p:txBody>
      </p:sp>
      <p:sp>
        <p:nvSpPr>
          <p:cNvPr id="17" name="Text 15"/>
          <p:cNvSpPr/>
          <p:nvPr/>
        </p:nvSpPr>
        <p:spPr>
          <a:xfrm>
            <a:off x="1698903" y="3678079"/>
            <a:ext cx="2129195" cy="266105"/>
          </a:xfrm>
          <a:prstGeom prst="rect">
            <a:avLst/>
          </a:prstGeom>
          <a:noFill/>
          <a:ln/>
        </p:spPr>
        <p:txBody>
          <a:bodyPr wrap="none" lIns="0" tIns="0" rIns="0" bIns="0" rtlCol="0" anchor="t"/>
          <a:lstStyle/>
          <a:p>
            <a:pPr algn="l" indent="0" marL="0">
              <a:lnSpc>
                <a:spcPts val="2050"/>
              </a:lnSpc>
              <a:buNone/>
            </a:pPr>
            <a:r>
              <a:rPr lang="en-US" sz="1650" dirty="0">
                <a:solidFill>
                  <a:srgbClr val="FFE5E5"/>
                </a:solidFill>
                <a:latin typeface="Dela Gothic One" pitchFamily="34" charset="0"/>
                <a:ea typeface="Dela Gothic One" pitchFamily="34" charset="-122"/>
                <a:cs typeface="Dela Gothic One" pitchFamily="34" charset="-120"/>
              </a:rPr>
              <a:t>Visualization</a:t>
            </a:r>
            <a:endParaRPr lang="en-US" sz="1650" dirty="0"/>
          </a:p>
        </p:txBody>
      </p:sp>
      <p:sp>
        <p:nvSpPr>
          <p:cNvPr id="18" name="Text 16"/>
          <p:cNvSpPr/>
          <p:nvPr/>
        </p:nvSpPr>
        <p:spPr>
          <a:xfrm>
            <a:off x="1698903" y="4041219"/>
            <a:ext cx="12365236" cy="258842"/>
          </a:xfrm>
          <a:prstGeom prst="rect">
            <a:avLst/>
          </a:prstGeom>
          <a:noFill/>
          <a:ln/>
        </p:spPr>
        <p:txBody>
          <a:bodyPr wrap="none" lIns="0" tIns="0" rIns="0" bIns="0" rtlCol="0" anchor="t"/>
          <a:lstStyle/>
          <a:p>
            <a:pPr algn="l" indent="0" marL="0">
              <a:lnSpc>
                <a:spcPts val="2000"/>
              </a:lnSpc>
              <a:buNone/>
            </a:pPr>
            <a:r>
              <a:rPr lang="en-US" sz="1250" dirty="0">
                <a:solidFill>
                  <a:srgbClr val="FFE5E5"/>
                </a:solidFill>
                <a:latin typeface="DM Sans" pitchFamily="34" charset="0"/>
                <a:ea typeface="DM Sans" pitchFamily="34" charset="-122"/>
                <a:cs typeface="DM Sans" pitchFamily="34" charset="-120"/>
              </a:rPr>
              <a:t>Create maps and graphs to show where the pollution is the worst and how it changes over time.</a:t>
            </a:r>
            <a:endParaRPr lang="en-US" sz="1250" dirty="0"/>
          </a:p>
        </p:txBody>
      </p:sp>
      <p:sp>
        <p:nvSpPr>
          <p:cNvPr id="19" name="Shape 17"/>
          <p:cNvSpPr/>
          <p:nvPr/>
        </p:nvSpPr>
        <p:spPr>
          <a:xfrm>
            <a:off x="968097" y="4976336"/>
            <a:ext cx="566261" cy="22860"/>
          </a:xfrm>
          <a:prstGeom prst="roundRect">
            <a:avLst>
              <a:gd name="adj" fmla="val 297312"/>
            </a:avLst>
          </a:prstGeom>
          <a:solidFill>
            <a:srgbClr val="8D2424"/>
          </a:solidFill>
          <a:ln/>
        </p:spPr>
      </p:sp>
      <p:sp>
        <p:nvSpPr>
          <p:cNvPr id="20" name="Shape 18"/>
          <p:cNvSpPr/>
          <p:nvPr/>
        </p:nvSpPr>
        <p:spPr>
          <a:xfrm>
            <a:off x="626864" y="4805720"/>
            <a:ext cx="364093" cy="364093"/>
          </a:xfrm>
          <a:prstGeom prst="roundRect">
            <a:avLst>
              <a:gd name="adj" fmla="val 18667"/>
            </a:avLst>
          </a:prstGeom>
          <a:solidFill>
            <a:srgbClr val="740B0B"/>
          </a:solidFill>
          <a:ln w="7620">
            <a:solidFill>
              <a:srgbClr val="8D2424"/>
            </a:solidFill>
            <a:prstDash val="solid"/>
          </a:ln>
        </p:spPr>
      </p:sp>
      <p:sp>
        <p:nvSpPr>
          <p:cNvPr id="21" name="Text 19"/>
          <p:cNvSpPr/>
          <p:nvPr/>
        </p:nvSpPr>
        <p:spPr>
          <a:xfrm>
            <a:off x="690920" y="4860012"/>
            <a:ext cx="235982" cy="255508"/>
          </a:xfrm>
          <a:prstGeom prst="rect">
            <a:avLst/>
          </a:prstGeom>
          <a:noFill/>
          <a:ln/>
        </p:spPr>
        <p:txBody>
          <a:bodyPr wrap="none" lIns="0" tIns="0" rIns="0" bIns="0" rtlCol="0" anchor="t"/>
          <a:lstStyle/>
          <a:p>
            <a:pPr algn="ctr" indent="0" marL="0">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4</a:t>
            </a:r>
            <a:endParaRPr lang="en-US" sz="2000" dirty="0"/>
          </a:p>
        </p:txBody>
      </p:sp>
      <p:sp>
        <p:nvSpPr>
          <p:cNvPr id="22" name="Text 20"/>
          <p:cNvSpPr/>
          <p:nvPr/>
        </p:nvSpPr>
        <p:spPr>
          <a:xfrm>
            <a:off x="1698903" y="4785479"/>
            <a:ext cx="2129195" cy="266105"/>
          </a:xfrm>
          <a:prstGeom prst="rect">
            <a:avLst/>
          </a:prstGeom>
          <a:noFill/>
          <a:ln/>
        </p:spPr>
        <p:txBody>
          <a:bodyPr wrap="none" lIns="0" tIns="0" rIns="0" bIns="0" rtlCol="0" anchor="t"/>
          <a:lstStyle/>
          <a:p>
            <a:pPr algn="l" indent="0" marL="0">
              <a:lnSpc>
                <a:spcPts val="2050"/>
              </a:lnSpc>
              <a:buNone/>
            </a:pPr>
            <a:r>
              <a:rPr lang="en-US" sz="1650" dirty="0">
                <a:solidFill>
                  <a:srgbClr val="FFE5E5"/>
                </a:solidFill>
                <a:latin typeface="Dela Gothic One" pitchFamily="34" charset="0"/>
                <a:ea typeface="Dela Gothic One" pitchFamily="34" charset="-122"/>
                <a:cs typeface="Dela Gothic One" pitchFamily="34" charset="-120"/>
              </a:rPr>
              <a:t>Health Impacts</a:t>
            </a:r>
            <a:endParaRPr lang="en-US" sz="1650" dirty="0"/>
          </a:p>
        </p:txBody>
      </p:sp>
      <p:sp>
        <p:nvSpPr>
          <p:cNvPr id="23" name="Text 21"/>
          <p:cNvSpPr/>
          <p:nvPr/>
        </p:nvSpPr>
        <p:spPr>
          <a:xfrm>
            <a:off x="1698903" y="5148620"/>
            <a:ext cx="12365236" cy="258842"/>
          </a:xfrm>
          <a:prstGeom prst="rect">
            <a:avLst/>
          </a:prstGeom>
          <a:noFill/>
          <a:ln/>
        </p:spPr>
        <p:txBody>
          <a:bodyPr wrap="none" lIns="0" tIns="0" rIns="0" bIns="0" rtlCol="0" anchor="t"/>
          <a:lstStyle/>
          <a:p>
            <a:pPr algn="l" indent="0" marL="0">
              <a:lnSpc>
                <a:spcPts val="2000"/>
              </a:lnSpc>
              <a:buNone/>
            </a:pPr>
            <a:r>
              <a:rPr lang="en-US" sz="1250" dirty="0">
                <a:solidFill>
                  <a:srgbClr val="FFE5E5"/>
                </a:solidFill>
                <a:latin typeface="DM Sans" pitchFamily="34" charset="0"/>
                <a:ea typeface="DM Sans" pitchFamily="34" charset="-122"/>
                <a:cs typeface="DM Sans" pitchFamily="34" charset="-120"/>
              </a:rPr>
              <a:t>Study how different AQI levels affect people's health, especially sensitive groups like children and the elderly.</a:t>
            </a:r>
            <a:endParaRPr lang="en-US" sz="1250" dirty="0"/>
          </a:p>
        </p:txBody>
      </p:sp>
      <p:sp>
        <p:nvSpPr>
          <p:cNvPr id="24" name="Shape 22"/>
          <p:cNvSpPr/>
          <p:nvPr/>
        </p:nvSpPr>
        <p:spPr>
          <a:xfrm>
            <a:off x="968097" y="6083737"/>
            <a:ext cx="566261" cy="22860"/>
          </a:xfrm>
          <a:prstGeom prst="roundRect">
            <a:avLst>
              <a:gd name="adj" fmla="val 297312"/>
            </a:avLst>
          </a:prstGeom>
          <a:solidFill>
            <a:srgbClr val="8D2424"/>
          </a:solidFill>
          <a:ln/>
        </p:spPr>
      </p:sp>
      <p:sp>
        <p:nvSpPr>
          <p:cNvPr id="25" name="Shape 23"/>
          <p:cNvSpPr/>
          <p:nvPr/>
        </p:nvSpPr>
        <p:spPr>
          <a:xfrm>
            <a:off x="626864" y="5913120"/>
            <a:ext cx="364093" cy="364093"/>
          </a:xfrm>
          <a:prstGeom prst="roundRect">
            <a:avLst>
              <a:gd name="adj" fmla="val 18667"/>
            </a:avLst>
          </a:prstGeom>
          <a:solidFill>
            <a:srgbClr val="740B0B"/>
          </a:solidFill>
          <a:ln w="7620">
            <a:solidFill>
              <a:srgbClr val="8D2424"/>
            </a:solidFill>
            <a:prstDash val="solid"/>
          </a:ln>
        </p:spPr>
      </p:sp>
      <p:sp>
        <p:nvSpPr>
          <p:cNvPr id="26" name="Text 24"/>
          <p:cNvSpPr/>
          <p:nvPr/>
        </p:nvSpPr>
        <p:spPr>
          <a:xfrm>
            <a:off x="695920" y="5967413"/>
            <a:ext cx="225862" cy="255508"/>
          </a:xfrm>
          <a:prstGeom prst="rect">
            <a:avLst/>
          </a:prstGeom>
          <a:noFill/>
          <a:ln/>
        </p:spPr>
        <p:txBody>
          <a:bodyPr wrap="none" lIns="0" tIns="0" rIns="0" bIns="0" rtlCol="0" anchor="t"/>
          <a:lstStyle/>
          <a:p>
            <a:pPr algn="ctr" indent="0" marL="0">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5</a:t>
            </a:r>
            <a:endParaRPr lang="en-US" sz="2000" dirty="0"/>
          </a:p>
        </p:txBody>
      </p:sp>
      <p:sp>
        <p:nvSpPr>
          <p:cNvPr id="27" name="Text 25"/>
          <p:cNvSpPr/>
          <p:nvPr/>
        </p:nvSpPr>
        <p:spPr>
          <a:xfrm>
            <a:off x="1698903" y="5892879"/>
            <a:ext cx="3877032" cy="266105"/>
          </a:xfrm>
          <a:prstGeom prst="rect">
            <a:avLst/>
          </a:prstGeom>
          <a:noFill/>
          <a:ln/>
        </p:spPr>
        <p:txBody>
          <a:bodyPr wrap="none" lIns="0" tIns="0" rIns="0" bIns="0" rtlCol="0" anchor="t"/>
          <a:lstStyle/>
          <a:p>
            <a:pPr algn="l" indent="0" marL="0">
              <a:lnSpc>
                <a:spcPts val="2050"/>
              </a:lnSpc>
              <a:buNone/>
            </a:pPr>
            <a:r>
              <a:rPr lang="en-US" sz="1650" dirty="0">
                <a:solidFill>
                  <a:srgbClr val="FFE5E5"/>
                </a:solidFill>
                <a:latin typeface="Dela Gothic One" pitchFamily="34" charset="0"/>
                <a:ea typeface="Dela Gothic One" pitchFamily="34" charset="-122"/>
                <a:cs typeface="Dela Gothic One" pitchFamily="34" charset="-120"/>
              </a:rPr>
              <a:t>Pollution Source Identification</a:t>
            </a:r>
            <a:endParaRPr lang="en-US" sz="1650" dirty="0"/>
          </a:p>
        </p:txBody>
      </p:sp>
      <p:sp>
        <p:nvSpPr>
          <p:cNvPr id="28" name="Text 26"/>
          <p:cNvSpPr/>
          <p:nvPr/>
        </p:nvSpPr>
        <p:spPr>
          <a:xfrm>
            <a:off x="1698903" y="6256020"/>
            <a:ext cx="12365236" cy="258842"/>
          </a:xfrm>
          <a:prstGeom prst="rect">
            <a:avLst/>
          </a:prstGeom>
          <a:noFill/>
          <a:ln/>
        </p:spPr>
        <p:txBody>
          <a:bodyPr wrap="none" lIns="0" tIns="0" rIns="0" bIns="0" rtlCol="0" anchor="t"/>
          <a:lstStyle/>
          <a:p>
            <a:pPr algn="l" indent="0" marL="0">
              <a:lnSpc>
                <a:spcPts val="2000"/>
              </a:lnSpc>
              <a:buNone/>
            </a:pPr>
            <a:r>
              <a:rPr lang="en-US" sz="1250" dirty="0">
                <a:solidFill>
                  <a:srgbClr val="FFE5E5"/>
                </a:solidFill>
                <a:latin typeface="DM Sans" pitchFamily="34" charset="0"/>
                <a:ea typeface="DM Sans" pitchFamily="34" charset="-122"/>
                <a:cs typeface="DM Sans" pitchFamily="34" charset="-120"/>
              </a:rPr>
              <a:t>Track where pollution is coming from, such as vehicles, industries, agriculture, construction, and natural sources.</a:t>
            </a:r>
            <a:endParaRPr lang="en-US" sz="1250" dirty="0"/>
          </a:p>
        </p:txBody>
      </p:sp>
      <p:sp>
        <p:nvSpPr>
          <p:cNvPr id="29" name="Shape 27"/>
          <p:cNvSpPr/>
          <p:nvPr/>
        </p:nvSpPr>
        <p:spPr>
          <a:xfrm>
            <a:off x="968097" y="7191137"/>
            <a:ext cx="566261" cy="22860"/>
          </a:xfrm>
          <a:prstGeom prst="roundRect">
            <a:avLst>
              <a:gd name="adj" fmla="val 297312"/>
            </a:avLst>
          </a:prstGeom>
          <a:solidFill>
            <a:srgbClr val="8D2424"/>
          </a:solidFill>
          <a:ln/>
        </p:spPr>
      </p:sp>
      <p:sp>
        <p:nvSpPr>
          <p:cNvPr id="30" name="Shape 28"/>
          <p:cNvSpPr/>
          <p:nvPr/>
        </p:nvSpPr>
        <p:spPr>
          <a:xfrm>
            <a:off x="626864" y="7020520"/>
            <a:ext cx="364093" cy="364093"/>
          </a:xfrm>
          <a:prstGeom prst="roundRect">
            <a:avLst>
              <a:gd name="adj" fmla="val 18667"/>
            </a:avLst>
          </a:prstGeom>
          <a:solidFill>
            <a:srgbClr val="740B0B"/>
          </a:solidFill>
          <a:ln w="7620">
            <a:solidFill>
              <a:srgbClr val="8D2424"/>
            </a:solidFill>
            <a:prstDash val="solid"/>
          </a:ln>
        </p:spPr>
      </p:sp>
      <p:sp>
        <p:nvSpPr>
          <p:cNvPr id="31" name="Text 29"/>
          <p:cNvSpPr/>
          <p:nvPr/>
        </p:nvSpPr>
        <p:spPr>
          <a:xfrm>
            <a:off x="699492" y="7074813"/>
            <a:ext cx="218718" cy="255508"/>
          </a:xfrm>
          <a:prstGeom prst="rect">
            <a:avLst/>
          </a:prstGeom>
          <a:noFill/>
          <a:ln/>
        </p:spPr>
        <p:txBody>
          <a:bodyPr wrap="none" lIns="0" tIns="0" rIns="0" bIns="0" rtlCol="0" anchor="t"/>
          <a:lstStyle/>
          <a:p>
            <a:pPr algn="ctr" indent="0" marL="0">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6</a:t>
            </a:r>
            <a:endParaRPr lang="en-US" sz="2000" dirty="0"/>
          </a:p>
        </p:txBody>
      </p:sp>
      <p:sp>
        <p:nvSpPr>
          <p:cNvPr id="32" name="Text 30"/>
          <p:cNvSpPr/>
          <p:nvPr/>
        </p:nvSpPr>
        <p:spPr>
          <a:xfrm>
            <a:off x="1698903" y="7000280"/>
            <a:ext cx="4032528" cy="266105"/>
          </a:xfrm>
          <a:prstGeom prst="rect">
            <a:avLst/>
          </a:prstGeom>
          <a:noFill/>
          <a:ln/>
        </p:spPr>
        <p:txBody>
          <a:bodyPr wrap="none" lIns="0" tIns="0" rIns="0" bIns="0" rtlCol="0" anchor="t"/>
          <a:lstStyle/>
          <a:p>
            <a:pPr algn="l" indent="0" marL="0">
              <a:lnSpc>
                <a:spcPts val="2050"/>
              </a:lnSpc>
              <a:buNone/>
            </a:pPr>
            <a:r>
              <a:rPr lang="en-US" sz="1650" dirty="0">
                <a:solidFill>
                  <a:srgbClr val="FFE5E5"/>
                </a:solidFill>
                <a:latin typeface="Dela Gothic One" pitchFamily="34" charset="0"/>
                <a:ea typeface="Dela Gothic One" pitchFamily="34" charset="-122"/>
                <a:cs typeface="Dela Gothic One" pitchFamily="34" charset="-120"/>
              </a:rPr>
              <a:t>Policy and Mitigation Strategies</a:t>
            </a:r>
            <a:endParaRPr lang="en-US" sz="1650" dirty="0"/>
          </a:p>
        </p:txBody>
      </p:sp>
      <p:sp>
        <p:nvSpPr>
          <p:cNvPr id="33" name="Text 31"/>
          <p:cNvSpPr/>
          <p:nvPr/>
        </p:nvSpPr>
        <p:spPr>
          <a:xfrm>
            <a:off x="1698903" y="7363420"/>
            <a:ext cx="12365236" cy="258842"/>
          </a:xfrm>
          <a:prstGeom prst="rect">
            <a:avLst/>
          </a:prstGeom>
          <a:noFill/>
          <a:ln/>
        </p:spPr>
        <p:txBody>
          <a:bodyPr wrap="none" lIns="0" tIns="0" rIns="0" bIns="0" rtlCol="0" anchor="t"/>
          <a:lstStyle/>
          <a:p>
            <a:pPr algn="l" indent="0" marL="0">
              <a:lnSpc>
                <a:spcPts val="2000"/>
              </a:lnSpc>
              <a:buNone/>
            </a:pPr>
            <a:r>
              <a:rPr lang="en-US" sz="1250" dirty="0">
                <a:solidFill>
                  <a:srgbClr val="FFE5E5"/>
                </a:solidFill>
                <a:latin typeface="DM Sans" pitchFamily="34" charset="0"/>
                <a:ea typeface="DM Sans" pitchFamily="34" charset="-122"/>
                <a:cs typeface="DM Sans" pitchFamily="34" charset="-120"/>
              </a:rPr>
              <a:t>Suggest ideas to lower pollution, such as creating stricter rules to limit emissions from factories and cars.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049304"/>
            <a:ext cx="131137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Tools and Technologies Used in the Project</a:t>
            </a:r>
            <a:endParaRPr lang="en-US" sz="4450" dirty="0"/>
          </a:p>
        </p:txBody>
      </p:sp>
      <p:sp>
        <p:nvSpPr>
          <p:cNvPr id="3" name="Text 1"/>
          <p:cNvSpPr/>
          <p:nvPr/>
        </p:nvSpPr>
        <p:spPr>
          <a:xfrm>
            <a:off x="758309" y="4016216"/>
            <a:ext cx="4018359" cy="712470"/>
          </a:xfrm>
          <a:prstGeom prst="rect">
            <a:avLst/>
          </a:prstGeom>
          <a:noFill/>
          <a:ln/>
        </p:spPr>
        <p:txBody>
          <a:bodyPr wrap="squar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Programming Languages</a:t>
            </a:r>
            <a:endParaRPr lang="en-US" sz="2200" dirty="0"/>
          </a:p>
        </p:txBody>
      </p:sp>
      <p:sp>
        <p:nvSpPr>
          <p:cNvPr id="4" name="Text 2"/>
          <p:cNvSpPr/>
          <p:nvPr/>
        </p:nvSpPr>
        <p:spPr>
          <a:xfrm>
            <a:off x="758309" y="4945261"/>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Python is a great choice for data analysis, visualization, and machine learning.</a:t>
            </a:r>
            <a:endParaRPr lang="en-US" sz="1700" dirty="0"/>
          </a:p>
        </p:txBody>
      </p:sp>
      <p:sp>
        <p:nvSpPr>
          <p:cNvPr id="5" name="Text 3"/>
          <p:cNvSpPr/>
          <p:nvPr/>
        </p:nvSpPr>
        <p:spPr>
          <a:xfrm>
            <a:off x="5312926" y="4016216"/>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Data Sources</a:t>
            </a:r>
            <a:endParaRPr lang="en-US" sz="2200" dirty="0"/>
          </a:p>
        </p:txBody>
      </p:sp>
      <p:sp>
        <p:nvSpPr>
          <p:cNvPr id="6" name="Text 4"/>
          <p:cNvSpPr/>
          <p:nvPr/>
        </p:nvSpPr>
        <p:spPr>
          <a:xfrm>
            <a:off x="5312926" y="4589026"/>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Use CSV data from Kaggle, and explore real-time data from APIs like OpenWeatherMap.</a:t>
            </a:r>
            <a:endParaRPr lang="en-US" sz="1700" dirty="0"/>
          </a:p>
        </p:txBody>
      </p:sp>
      <p:sp>
        <p:nvSpPr>
          <p:cNvPr id="7" name="Text 5"/>
          <p:cNvSpPr/>
          <p:nvPr/>
        </p:nvSpPr>
        <p:spPr>
          <a:xfrm>
            <a:off x="9867543" y="4016216"/>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Databases</a:t>
            </a:r>
            <a:endParaRPr lang="en-US" sz="2200" dirty="0"/>
          </a:p>
        </p:txBody>
      </p:sp>
      <p:sp>
        <p:nvSpPr>
          <p:cNvPr id="8" name="Text 6"/>
          <p:cNvSpPr/>
          <p:nvPr/>
        </p:nvSpPr>
        <p:spPr>
          <a:xfrm>
            <a:off x="9867543" y="4589026"/>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Consider using OpenAQ for open-air quality data and weather APIs for integrating real-time weather data.</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814864"/>
            <a:ext cx="7558088"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Benefits of the Project</a:t>
            </a:r>
            <a:endParaRPr lang="en-US" sz="4450" dirty="0"/>
          </a:p>
        </p:txBody>
      </p:sp>
      <p:sp>
        <p:nvSpPr>
          <p:cNvPr id="4" name="Shape 1"/>
          <p:cNvSpPr/>
          <p:nvPr/>
        </p:nvSpPr>
        <p:spPr>
          <a:xfrm>
            <a:off x="758309" y="1852493"/>
            <a:ext cx="3705463" cy="2668072"/>
          </a:xfrm>
          <a:prstGeom prst="roundRect">
            <a:avLst>
              <a:gd name="adj" fmla="val 3411"/>
            </a:avLst>
          </a:prstGeom>
          <a:solidFill>
            <a:srgbClr val="740B0B"/>
          </a:solidFill>
          <a:ln w="7620">
            <a:solidFill>
              <a:srgbClr val="8D2424"/>
            </a:solidFill>
            <a:prstDash val="solid"/>
          </a:ln>
        </p:spPr>
      </p:sp>
      <p:sp>
        <p:nvSpPr>
          <p:cNvPr id="5" name="Text 2"/>
          <p:cNvSpPr/>
          <p:nvPr/>
        </p:nvSpPr>
        <p:spPr>
          <a:xfrm>
            <a:off x="982504" y="2076688"/>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Informed Public</a:t>
            </a:r>
            <a:endParaRPr lang="en-US" sz="2200" dirty="0"/>
          </a:p>
        </p:txBody>
      </p:sp>
      <p:sp>
        <p:nvSpPr>
          <p:cNvPr id="6" name="Text 3"/>
          <p:cNvSpPr/>
          <p:nvPr/>
        </p:nvSpPr>
        <p:spPr>
          <a:xfrm>
            <a:off x="982504" y="2562820"/>
            <a:ext cx="3257074"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project helps people understand the current air quality, so they know when it’s safe or dangerous to go outside.</a:t>
            </a:r>
            <a:endParaRPr lang="en-US" sz="1700" dirty="0"/>
          </a:p>
        </p:txBody>
      </p:sp>
      <p:sp>
        <p:nvSpPr>
          <p:cNvPr id="7" name="Shape 4"/>
          <p:cNvSpPr/>
          <p:nvPr/>
        </p:nvSpPr>
        <p:spPr>
          <a:xfrm>
            <a:off x="4680347" y="1852493"/>
            <a:ext cx="3705463" cy="2668072"/>
          </a:xfrm>
          <a:prstGeom prst="roundRect">
            <a:avLst>
              <a:gd name="adj" fmla="val 3411"/>
            </a:avLst>
          </a:prstGeom>
          <a:solidFill>
            <a:srgbClr val="740B0B"/>
          </a:solidFill>
          <a:ln w="7620">
            <a:solidFill>
              <a:srgbClr val="8D2424"/>
            </a:solidFill>
            <a:prstDash val="solid"/>
          </a:ln>
        </p:spPr>
      </p:sp>
      <p:sp>
        <p:nvSpPr>
          <p:cNvPr id="8" name="Text 5"/>
          <p:cNvSpPr/>
          <p:nvPr/>
        </p:nvSpPr>
        <p:spPr>
          <a:xfrm>
            <a:off x="4904542" y="2076688"/>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Policy Impact</a:t>
            </a:r>
            <a:endParaRPr lang="en-US" sz="2200" dirty="0"/>
          </a:p>
        </p:txBody>
      </p:sp>
      <p:sp>
        <p:nvSpPr>
          <p:cNvPr id="9" name="Text 6"/>
          <p:cNvSpPr/>
          <p:nvPr/>
        </p:nvSpPr>
        <p:spPr>
          <a:xfrm>
            <a:off x="4904542" y="2562820"/>
            <a:ext cx="3257074" cy="173355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data collected can help government officials and policymakers make better decisions about how to control air pollution.</a:t>
            </a:r>
            <a:endParaRPr lang="en-US" sz="1700" dirty="0"/>
          </a:p>
        </p:txBody>
      </p:sp>
      <p:sp>
        <p:nvSpPr>
          <p:cNvPr id="10" name="Shape 7"/>
          <p:cNvSpPr/>
          <p:nvPr/>
        </p:nvSpPr>
        <p:spPr>
          <a:xfrm>
            <a:off x="758309" y="4737140"/>
            <a:ext cx="3705463" cy="2677597"/>
          </a:xfrm>
          <a:prstGeom prst="roundRect">
            <a:avLst>
              <a:gd name="adj" fmla="val 3399"/>
            </a:avLst>
          </a:prstGeom>
          <a:solidFill>
            <a:srgbClr val="740B0B"/>
          </a:solidFill>
          <a:ln w="7620">
            <a:solidFill>
              <a:srgbClr val="8D2424"/>
            </a:solidFill>
            <a:prstDash val="solid"/>
          </a:ln>
        </p:spPr>
      </p:sp>
      <p:sp>
        <p:nvSpPr>
          <p:cNvPr id="11" name="Text 8"/>
          <p:cNvSpPr/>
          <p:nvPr/>
        </p:nvSpPr>
        <p:spPr>
          <a:xfrm>
            <a:off x="982504" y="4961334"/>
            <a:ext cx="3257074" cy="712470"/>
          </a:xfrm>
          <a:prstGeom prst="rect">
            <a:avLst/>
          </a:prstGeom>
          <a:noFill/>
          <a:ln/>
        </p:spPr>
        <p:txBody>
          <a:bodyPr wrap="squar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Environmental Protection</a:t>
            </a:r>
            <a:endParaRPr lang="en-US" sz="2200" dirty="0"/>
          </a:p>
        </p:txBody>
      </p:sp>
      <p:sp>
        <p:nvSpPr>
          <p:cNvPr id="12" name="Text 9"/>
          <p:cNvSpPr/>
          <p:nvPr/>
        </p:nvSpPr>
        <p:spPr>
          <a:xfrm>
            <a:off x="982504" y="5803702"/>
            <a:ext cx="3257074"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By tracking where pollution comes from, the project helps us find out the sources, such as factories, vehicles, or wildfires.</a:t>
            </a:r>
            <a:endParaRPr lang="en-US" sz="1700" dirty="0"/>
          </a:p>
        </p:txBody>
      </p:sp>
      <p:sp>
        <p:nvSpPr>
          <p:cNvPr id="13" name="Shape 10"/>
          <p:cNvSpPr/>
          <p:nvPr/>
        </p:nvSpPr>
        <p:spPr>
          <a:xfrm>
            <a:off x="4680347" y="4737140"/>
            <a:ext cx="3705463" cy="2677597"/>
          </a:xfrm>
          <a:prstGeom prst="roundRect">
            <a:avLst>
              <a:gd name="adj" fmla="val 3399"/>
            </a:avLst>
          </a:prstGeom>
          <a:solidFill>
            <a:srgbClr val="740B0B"/>
          </a:solidFill>
          <a:ln w="7620">
            <a:solidFill>
              <a:srgbClr val="8D2424"/>
            </a:solidFill>
            <a:prstDash val="solid"/>
          </a:ln>
        </p:spPr>
      </p:sp>
      <p:sp>
        <p:nvSpPr>
          <p:cNvPr id="14" name="Text 11"/>
          <p:cNvSpPr/>
          <p:nvPr/>
        </p:nvSpPr>
        <p:spPr>
          <a:xfrm>
            <a:off x="4904542" y="4961334"/>
            <a:ext cx="3019425"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Health Monitoring</a:t>
            </a:r>
            <a:endParaRPr lang="en-US" sz="2200" dirty="0"/>
          </a:p>
        </p:txBody>
      </p:sp>
      <p:sp>
        <p:nvSpPr>
          <p:cNvPr id="15" name="Text 12"/>
          <p:cNvSpPr/>
          <p:nvPr/>
        </p:nvSpPr>
        <p:spPr>
          <a:xfrm>
            <a:off x="4904542" y="5447467"/>
            <a:ext cx="3257074" cy="173355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project helps keep track of how bad air quality affects people's health. It provides valuable data that can be used in public health research.</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639842"/>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Challenges in the Project</a:t>
            </a:r>
            <a:endParaRPr lang="en-US" sz="4450" dirty="0"/>
          </a:p>
        </p:txBody>
      </p:sp>
      <p:pic>
        <p:nvPicPr>
          <p:cNvPr id="4" name="Image 1" descr="preencoded.png">    </p:cNvPr>
          <p:cNvPicPr>
            <a:picLocks noChangeAspect="1"/>
          </p:cNvPicPr>
          <p:nvPr/>
        </p:nvPicPr>
        <p:blipFill>
          <a:blip r:embed="rId2"/>
          <a:stretch>
            <a:fillRect/>
          </a:stretch>
        </p:blipFill>
        <p:spPr>
          <a:xfrm>
            <a:off x="758309" y="2390180"/>
            <a:ext cx="1083231" cy="1733193"/>
          </a:xfrm>
          <a:prstGeom prst="rect">
            <a:avLst/>
          </a:prstGeom>
        </p:spPr>
      </p:pic>
      <p:sp>
        <p:nvSpPr>
          <p:cNvPr id="5" name="Text 1"/>
          <p:cNvSpPr/>
          <p:nvPr/>
        </p:nvSpPr>
        <p:spPr>
          <a:xfrm>
            <a:off x="2166461" y="2606754"/>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 Accuracy</a:t>
            </a:r>
            <a:endParaRPr lang="en-US" sz="2200" dirty="0"/>
          </a:p>
        </p:txBody>
      </p:sp>
      <p:sp>
        <p:nvSpPr>
          <p:cNvPr id="6" name="Text 2"/>
          <p:cNvSpPr/>
          <p:nvPr/>
        </p:nvSpPr>
        <p:spPr>
          <a:xfrm>
            <a:off x="2166461" y="3092887"/>
            <a:ext cx="6219230"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The quality of AQI data depends on how accurate the sensors and data collection methods are.</a:t>
            </a:r>
            <a:endParaRPr lang="en-US" sz="1700" dirty="0"/>
          </a:p>
        </p:txBody>
      </p:sp>
      <p:pic>
        <p:nvPicPr>
          <p:cNvPr id="7" name="Image 2" descr="preencoded.png">    </p:cNvPr>
          <p:cNvPicPr>
            <a:picLocks noChangeAspect="1"/>
          </p:cNvPicPr>
          <p:nvPr/>
        </p:nvPicPr>
        <p:blipFill>
          <a:blip r:embed="rId3"/>
          <a:stretch>
            <a:fillRect/>
          </a:stretch>
        </p:blipFill>
        <p:spPr>
          <a:xfrm>
            <a:off x="758309" y="4123372"/>
            <a:ext cx="1083231" cy="1733193"/>
          </a:xfrm>
          <a:prstGeom prst="rect">
            <a:avLst/>
          </a:prstGeom>
        </p:spPr>
      </p:pic>
      <p:sp>
        <p:nvSpPr>
          <p:cNvPr id="8" name="Text 3"/>
          <p:cNvSpPr/>
          <p:nvPr/>
        </p:nvSpPr>
        <p:spPr>
          <a:xfrm>
            <a:off x="2166461" y="4339947"/>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 Coverage</a:t>
            </a:r>
            <a:endParaRPr lang="en-US" sz="2200" dirty="0"/>
          </a:p>
        </p:txBody>
      </p:sp>
      <p:sp>
        <p:nvSpPr>
          <p:cNvPr id="9" name="Text 4"/>
          <p:cNvSpPr/>
          <p:nvPr/>
        </p:nvSpPr>
        <p:spPr>
          <a:xfrm>
            <a:off x="2166461" y="4826079"/>
            <a:ext cx="6219230"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Some places may not have enough air quality monitors, so there might be missing data in certain areas.</a:t>
            </a:r>
            <a:endParaRPr lang="en-US" sz="1700" dirty="0"/>
          </a:p>
        </p:txBody>
      </p:sp>
      <p:pic>
        <p:nvPicPr>
          <p:cNvPr id="10" name="Image 3" descr="preencoded.png">    </p:cNvPr>
          <p:cNvPicPr>
            <a:picLocks noChangeAspect="1"/>
          </p:cNvPicPr>
          <p:nvPr/>
        </p:nvPicPr>
        <p:blipFill>
          <a:blip r:embed="rId4"/>
          <a:stretch>
            <a:fillRect/>
          </a:stretch>
        </p:blipFill>
        <p:spPr>
          <a:xfrm>
            <a:off x="758309" y="5856565"/>
            <a:ext cx="1083231" cy="1733193"/>
          </a:xfrm>
          <a:prstGeom prst="rect">
            <a:avLst/>
          </a:prstGeom>
        </p:spPr>
      </p:pic>
      <p:sp>
        <p:nvSpPr>
          <p:cNvPr id="11" name="Text 5"/>
          <p:cNvSpPr/>
          <p:nvPr/>
        </p:nvSpPr>
        <p:spPr>
          <a:xfrm>
            <a:off x="2166461" y="6073140"/>
            <a:ext cx="2876074"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External Factors</a:t>
            </a:r>
            <a:endParaRPr lang="en-US" sz="2200" dirty="0"/>
          </a:p>
        </p:txBody>
      </p:sp>
      <p:sp>
        <p:nvSpPr>
          <p:cNvPr id="12" name="Text 6"/>
          <p:cNvSpPr/>
          <p:nvPr/>
        </p:nvSpPr>
        <p:spPr>
          <a:xfrm>
            <a:off x="2166461" y="6559272"/>
            <a:ext cx="6219230"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Things like weather conditions or the changing seasons can affect how polluted the air is.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788914"/>
            <a:ext cx="5701546"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a:t>
            </a:r>
            <a:endParaRPr lang="en-US" sz="4450" dirty="0"/>
          </a:p>
        </p:txBody>
      </p:sp>
      <p:sp>
        <p:nvSpPr>
          <p:cNvPr id="4" name="Shape 1"/>
          <p:cNvSpPr/>
          <p:nvPr/>
        </p:nvSpPr>
        <p:spPr>
          <a:xfrm>
            <a:off x="758309" y="2826544"/>
            <a:ext cx="7627382" cy="3614023"/>
          </a:xfrm>
          <a:prstGeom prst="roundRect">
            <a:avLst>
              <a:gd name="adj" fmla="val 2518"/>
            </a:avLst>
          </a:prstGeom>
          <a:noFill/>
          <a:ln w="7620">
            <a:solidFill>
              <a:srgbClr val="FFFFFF">
                <a:alpha val="24000"/>
              </a:srgbClr>
            </a:solidFill>
            <a:prstDash val="solid"/>
          </a:ln>
        </p:spPr>
      </p:sp>
      <p:sp>
        <p:nvSpPr>
          <p:cNvPr id="5" name="Shape 2"/>
          <p:cNvSpPr/>
          <p:nvPr/>
        </p:nvSpPr>
        <p:spPr>
          <a:xfrm>
            <a:off x="765929" y="2834164"/>
            <a:ext cx="7612142" cy="1315164"/>
          </a:xfrm>
          <a:prstGeom prst="rect">
            <a:avLst/>
          </a:prstGeom>
          <a:solidFill>
            <a:srgbClr val="FFFFFF">
              <a:alpha val="4000"/>
            </a:srgbClr>
          </a:solidFill>
          <a:ln/>
        </p:spPr>
      </p:sp>
      <p:sp>
        <p:nvSpPr>
          <p:cNvPr id="6" name="Text 3"/>
          <p:cNvSpPr/>
          <p:nvPr/>
        </p:nvSpPr>
        <p:spPr>
          <a:xfrm>
            <a:off x="982504" y="2971681"/>
            <a:ext cx="7178993"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An air pollution analysis project focusing on the Air Quality Index (AQI) is an important effort to understand how air pollution affects both our health and the environment.</a:t>
            </a:r>
            <a:endParaRPr lang="en-US" sz="1700" dirty="0"/>
          </a:p>
        </p:txBody>
      </p:sp>
      <p:sp>
        <p:nvSpPr>
          <p:cNvPr id="7" name="Shape 4"/>
          <p:cNvSpPr/>
          <p:nvPr/>
        </p:nvSpPr>
        <p:spPr>
          <a:xfrm>
            <a:off x="765929" y="4149328"/>
            <a:ext cx="7612142" cy="1315164"/>
          </a:xfrm>
          <a:prstGeom prst="rect">
            <a:avLst/>
          </a:prstGeom>
          <a:solidFill>
            <a:srgbClr val="000000">
              <a:alpha val="4000"/>
            </a:srgbClr>
          </a:solidFill>
          <a:ln/>
        </p:spPr>
      </p:sp>
      <p:sp>
        <p:nvSpPr>
          <p:cNvPr id="8" name="Text 5"/>
          <p:cNvSpPr/>
          <p:nvPr/>
        </p:nvSpPr>
        <p:spPr>
          <a:xfrm>
            <a:off x="982504" y="4286845"/>
            <a:ext cx="7178993"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By gathering and examining air quality data, the project helps us see how pollution levels vary over time, how they impact people's health, and how different policies or actions can help improve air quality.</a:t>
            </a:r>
            <a:endParaRPr lang="en-US" sz="1700" dirty="0"/>
          </a:p>
        </p:txBody>
      </p:sp>
      <p:sp>
        <p:nvSpPr>
          <p:cNvPr id="9" name="Shape 6"/>
          <p:cNvSpPr/>
          <p:nvPr/>
        </p:nvSpPr>
        <p:spPr>
          <a:xfrm>
            <a:off x="765929" y="5464493"/>
            <a:ext cx="7612142" cy="968454"/>
          </a:xfrm>
          <a:prstGeom prst="rect">
            <a:avLst/>
          </a:prstGeom>
          <a:solidFill>
            <a:srgbClr val="FFFFFF">
              <a:alpha val="4000"/>
            </a:srgbClr>
          </a:solidFill>
          <a:ln/>
        </p:spPr>
      </p:sp>
      <p:sp>
        <p:nvSpPr>
          <p:cNvPr id="10" name="Text 7"/>
          <p:cNvSpPr/>
          <p:nvPr/>
        </p:nvSpPr>
        <p:spPr>
          <a:xfrm>
            <a:off x="982504" y="5602010"/>
            <a:ext cx="7178993"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This analysis can guide better decisions to protect public health and reduce the harmful effects of pollution on the ecosystem.</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195"/>
          </a:xfrm>
          <a:prstGeom prst="rect">
            <a:avLst/>
          </a:prstGeom>
        </p:spPr>
      </p:pic>
      <p:sp>
        <p:nvSpPr>
          <p:cNvPr id="3" name="Text 0"/>
          <p:cNvSpPr/>
          <p:nvPr/>
        </p:nvSpPr>
        <p:spPr>
          <a:xfrm>
            <a:off x="734497" y="577096"/>
            <a:ext cx="5522595" cy="690205"/>
          </a:xfrm>
          <a:prstGeom prst="rect">
            <a:avLst/>
          </a:prstGeom>
          <a:noFill/>
          <a:ln/>
        </p:spPr>
        <p:txBody>
          <a:bodyPr wrap="none" lIns="0" tIns="0" rIns="0" bIns="0" rtlCol="0" anchor="t"/>
          <a:lstStyle/>
          <a:p>
            <a:pPr indent="0" marL="0">
              <a:lnSpc>
                <a:spcPts val="5400"/>
              </a:lnSpc>
              <a:buNone/>
            </a:pPr>
            <a:r>
              <a:rPr lang="en-US" sz="4300" dirty="0">
                <a:solidFill>
                  <a:srgbClr val="FAEBEB"/>
                </a:solidFill>
                <a:latin typeface="Dela Gothic One" pitchFamily="34" charset="0"/>
                <a:ea typeface="Dela Gothic One" pitchFamily="34" charset="-122"/>
                <a:cs typeface="Dela Gothic One" pitchFamily="34" charset="-120"/>
              </a:rPr>
              <a:t>Next Steps</a:t>
            </a:r>
            <a:endParaRPr lang="en-US" sz="4300" dirty="0"/>
          </a:p>
        </p:txBody>
      </p:sp>
      <p:pic>
        <p:nvPicPr>
          <p:cNvPr id="4" name="Image 1" descr="preencoded.png">    </p:cNvPr>
          <p:cNvPicPr>
            <a:picLocks noChangeAspect="1"/>
          </p:cNvPicPr>
          <p:nvPr/>
        </p:nvPicPr>
        <p:blipFill>
          <a:blip r:embed="rId2"/>
          <a:stretch>
            <a:fillRect/>
          </a:stretch>
        </p:blipFill>
        <p:spPr>
          <a:xfrm>
            <a:off x="734497" y="1581983"/>
            <a:ext cx="524589" cy="524589"/>
          </a:xfrm>
          <a:prstGeom prst="rect">
            <a:avLst/>
          </a:prstGeom>
        </p:spPr>
      </p:pic>
      <p:sp>
        <p:nvSpPr>
          <p:cNvPr id="5" name="Text 1"/>
          <p:cNvSpPr/>
          <p:nvPr/>
        </p:nvSpPr>
        <p:spPr>
          <a:xfrm>
            <a:off x="734497" y="2316361"/>
            <a:ext cx="2761298" cy="345043"/>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Data Collection</a:t>
            </a:r>
            <a:endParaRPr lang="en-US" sz="2150" dirty="0"/>
          </a:p>
        </p:txBody>
      </p:sp>
      <p:sp>
        <p:nvSpPr>
          <p:cNvPr id="6" name="Text 2"/>
          <p:cNvSpPr/>
          <p:nvPr/>
        </p:nvSpPr>
        <p:spPr>
          <a:xfrm>
            <a:off x="734497" y="2787253"/>
            <a:ext cx="3680103" cy="671512"/>
          </a:xfrm>
          <a:prstGeom prst="rect">
            <a:avLst/>
          </a:prstGeom>
          <a:noFill/>
          <a:ln/>
        </p:spPr>
        <p:txBody>
          <a:bodyPr wrap="squar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Continue to gather and analyze air quality data from various sources.</a:t>
            </a:r>
            <a:endParaRPr lang="en-US" sz="1650" dirty="0"/>
          </a:p>
        </p:txBody>
      </p:sp>
      <p:pic>
        <p:nvPicPr>
          <p:cNvPr id="7" name="Image 2" descr="preencoded.png">    </p:cNvPr>
          <p:cNvPicPr>
            <a:picLocks noChangeAspect="1"/>
          </p:cNvPicPr>
          <p:nvPr/>
        </p:nvPicPr>
        <p:blipFill>
          <a:blip r:embed="rId3"/>
          <a:stretch>
            <a:fillRect/>
          </a:stretch>
        </p:blipFill>
        <p:spPr>
          <a:xfrm>
            <a:off x="4729282" y="1581983"/>
            <a:ext cx="524589" cy="524589"/>
          </a:xfrm>
          <a:prstGeom prst="rect">
            <a:avLst/>
          </a:prstGeom>
        </p:spPr>
      </p:pic>
      <p:sp>
        <p:nvSpPr>
          <p:cNvPr id="8" name="Text 3"/>
          <p:cNvSpPr/>
          <p:nvPr/>
        </p:nvSpPr>
        <p:spPr>
          <a:xfrm>
            <a:off x="4729282" y="2316361"/>
            <a:ext cx="3193733" cy="345043"/>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Model Development</a:t>
            </a:r>
            <a:endParaRPr lang="en-US" sz="2150" dirty="0"/>
          </a:p>
        </p:txBody>
      </p:sp>
      <p:sp>
        <p:nvSpPr>
          <p:cNvPr id="9" name="Text 4"/>
          <p:cNvSpPr/>
          <p:nvPr/>
        </p:nvSpPr>
        <p:spPr>
          <a:xfrm>
            <a:off x="4729282" y="2787253"/>
            <a:ext cx="3680222" cy="1343025"/>
          </a:xfrm>
          <a:prstGeom prst="rect">
            <a:avLst/>
          </a:prstGeom>
          <a:noFill/>
          <a:ln/>
        </p:spPr>
        <p:txBody>
          <a:bodyPr wrap="squar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Develop predictive models to forecast air quality based on historical data and environmental factors.</a:t>
            </a:r>
            <a:endParaRPr lang="en-US" sz="1650" dirty="0"/>
          </a:p>
        </p:txBody>
      </p:sp>
      <p:pic>
        <p:nvPicPr>
          <p:cNvPr id="10" name="Image 3" descr="preencoded.png">    </p:cNvPr>
          <p:cNvPicPr>
            <a:picLocks noChangeAspect="1"/>
          </p:cNvPicPr>
          <p:nvPr/>
        </p:nvPicPr>
        <p:blipFill>
          <a:blip r:embed="rId4"/>
          <a:stretch>
            <a:fillRect/>
          </a:stretch>
        </p:blipFill>
        <p:spPr>
          <a:xfrm>
            <a:off x="734497" y="4759762"/>
            <a:ext cx="524589" cy="524589"/>
          </a:xfrm>
          <a:prstGeom prst="rect">
            <a:avLst/>
          </a:prstGeom>
        </p:spPr>
      </p:pic>
      <p:sp>
        <p:nvSpPr>
          <p:cNvPr id="11" name="Text 5"/>
          <p:cNvSpPr/>
          <p:nvPr/>
        </p:nvSpPr>
        <p:spPr>
          <a:xfrm>
            <a:off x="734497" y="5494139"/>
            <a:ext cx="3158966" cy="345043"/>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Public Engagement</a:t>
            </a:r>
            <a:endParaRPr lang="en-US" sz="2150" dirty="0"/>
          </a:p>
        </p:txBody>
      </p:sp>
      <p:sp>
        <p:nvSpPr>
          <p:cNvPr id="12" name="Text 6"/>
          <p:cNvSpPr/>
          <p:nvPr/>
        </p:nvSpPr>
        <p:spPr>
          <a:xfrm>
            <a:off x="734497" y="5965031"/>
            <a:ext cx="3680103" cy="1007269"/>
          </a:xfrm>
          <a:prstGeom prst="rect">
            <a:avLst/>
          </a:prstGeom>
          <a:noFill/>
          <a:ln/>
        </p:spPr>
        <p:txBody>
          <a:bodyPr wrap="squar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Educate the public about air quality and encourage participation in pollution reduction efforts.</a:t>
            </a:r>
            <a:endParaRPr lang="en-US" sz="1650" dirty="0"/>
          </a:p>
        </p:txBody>
      </p:sp>
      <p:pic>
        <p:nvPicPr>
          <p:cNvPr id="13" name="Image 4" descr="preencoded.png">    </p:cNvPr>
          <p:cNvPicPr>
            <a:picLocks noChangeAspect="1"/>
          </p:cNvPicPr>
          <p:nvPr/>
        </p:nvPicPr>
        <p:blipFill>
          <a:blip r:embed="rId5"/>
          <a:stretch>
            <a:fillRect/>
          </a:stretch>
        </p:blipFill>
        <p:spPr>
          <a:xfrm>
            <a:off x="4729282" y="4759762"/>
            <a:ext cx="524589" cy="524589"/>
          </a:xfrm>
          <a:prstGeom prst="rect">
            <a:avLst/>
          </a:prstGeom>
        </p:spPr>
      </p:pic>
      <p:sp>
        <p:nvSpPr>
          <p:cNvPr id="14" name="Text 7"/>
          <p:cNvSpPr/>
          <p:nvPr/>
        </p:nvSpPr>
        <p:spPr>
          <a:xfrm>
            <a:off x="4729282" y="5494139"/>
            <a:ext cx="3680222" cy="690086"/>
          </a:xfrm>
          <a:prstGeom prst="rect">
            <a:avLst/>
          </a:prstGeom>
          <a:noFill/>
          <a:ln/>
        </p:spPr>
        <p:txBody>
          <a:bodyPr wrap="squar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Policy Recommendations</a:t>
            </a:r>
            <a:endParaRPr lang="en-US" sz="2150" dirty="0"/>
          </a:p>
        </p:txBody>
      </p:sp>
      <p:sp>
        <p:nvSpPr>
          <p:cNvPr id="15" name="Text 8"/>
          <p:cNvSpPr/>
          <p:nvPr/>
        </p:nvSpPr>
        <p:spPr>
          <a:xfrm>
            <a:off x="4729282" y="6310074"/>
            <a:ext cx="3680222" cy="1343025"/>
          </a:xfrm>
          <a:prstGeom prst="rect">
            <a:avLst/>
          </a:prstGeom>
          <a:noFill/>
          <a:ln/>
        </p:spPr>
        <p:txBody>
          <a:bodyPr wrap="squar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Provide evidence-based recommendations to policymakers for effective air pollution control measures.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2024-11-29T07:16:59Z</dcterms:created>
  <dcterms:modified xsi:type="dcterms:W3CDTF">2024-11-29T07:16:59Z</dcterms:modified>
</cp:coreProperties>
</file>